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17" r:id="rId4"/>
    <p:sldId id="258" r:id="rId5"/>
    <p:sldId id="259" r:id="rId6"/>
    <p:sldId id="260" r:id="rId7"/>
    <p:sldId id="261" r:id="rId8"/>
    <p:sldId id="274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68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212E"/>
    <a:srgbClr val="5EB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84"/>
    <p:restoredTop sz="96327"/>
  </p:normalViewPr>
  <p:slideViewPr>
    <p:cSldViewPr snapToGrid="0" showGuides="1">
      <p:cViewPr>
        <p:scale>
          <a:sx n="64" d="100"/>
          <a:sy n="64" d="100"/>
        </p:scale>
        <p:origin x="1184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8AB9-61B9-B596-72FD-164B46478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995750-7E60-1ADA-16D8-04D5EC0528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02538-DCFA-B17F-27FD-C042EC41E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B1C5B-35E7-5D4E-D30E-5EC56E80F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6A8CE-B4F6-391D-ACC2-1D088D9ED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209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67F01-C855-75E4-2C7A-F0C8CA87C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C8BB77-5039-778E-E5D2-995504F7A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40D9A-5F63-03AB-CB5A-B450EB04B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97D6B-7DB1-7D6C-70D3-48A8835A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0044E-F902-BBC6-E7FE-DB056E382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6286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8B2B8C-CDD0-2709-6AA3-A9357D685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EF4B0-2CD0-CCBA-0E9E-B0D7DBCC64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B76DC-A463-A054-E28A-99C1C9DD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134E5-2715-A69E-10BB-3990B416A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14016-D0AE-674E-EEAE-36CF12A22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3956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66973-5C97-3B8A-FCA0-4AF900CA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BF850-032C-3486-136E-F3535AA7CD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1A5D2-E954-FC21-8396-EF15E0B6C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C5026-A2AB-5EBE-A334-59320245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3EF155-F2CA-69E9-86D2-7FC6E7DAD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9597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B9A7-5CB3-D104-D2B1-EEA381EA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989713-6F1B-6263-FCFF-A4FF7E7B0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5E252-80D7-3E69-AB4C-8689DB10D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2C3558-57E8-9229-C57E-4052E463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3CCB6-35A5-7745-4BD4-569E52688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40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A5D03-5921-106A-DC96-592145319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4E5C7-07C4-0F55-35DA-1BB16704B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3D373-B922-0DA2-B6B5-7F690F727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6BFDD-91A5-FA2E-8B06-9DE50EA90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42AC9-797C-6A77-087E-700BB43CA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8D3DB2-FD9A-18E5-54A7-EFE3E1933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274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E051-1861-24A3-DD2A-6B7BCC4F9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7BE2B-8AEE-549F-95EF-E2DB2C5EA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138D2-3278-A1B1-761A-D4892AAAD4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6B5103-C7FC-4261-6A44-ED413812E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AAFCB2-DA85-55D6-DB1E-44356A678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0511D-E54C-0A86-1CD2-EACF63D38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63634F-AD6B-35EC-C12B-BBF912196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D364BF-4427-FC13-8356-5DECDBAED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869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2B9B1-7986-8B9B-363C-20044AB0B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CD5EB6-FE15-5D00-3E7A-3BD543627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AAAA0-AB03-2EC6-4013-A2CCA2D98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1163D-19A9-699C-C86C-E223C1A1A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20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74BB1-2B97-D46E-C79C-C3334514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1886B0-A33F-1570-81D8-1510B7A9C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76B6D-3957-D896-8DCC-B6B8012D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9280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10C3F-CD1C-FB94-4826-0F87FEE65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20379-76CC-F987-962F-CC32C75E4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09F34-6DF4-B616-BBC3-A22AA4AD4C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821435-516B-FAD9-2807-AD140A101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BFBFC-A1C3-05EC-86EF-DD25073D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A7C8C5-474F-4C8B-821E-DAE7C1EC0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4619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BB94-6CA7-AFEB-B3D5-A1DE75F8B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5ECA38-4A65-6CD1-560E-070DAC150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11744-B209-DEDC-54C4-23D370127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4A75A-E6CC-3038-0DC1-5AB67CC53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291E59-4C2C-10A7-EFA2-C8C25E83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A980A-99EC-1A11-92C7-E8C89DB94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00909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57538A-871D-B303-6467-5FE11A71E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1100E-5094-1D93-09CD-080D9EBC5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B9CE1-42B3-4613-ABD4-6AB7381E2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44BA9-8FCA-E94A-A885-F6E8DB7F734D}" type="datetimeFigureOut">
              <a:rPr lang="en-AU" smtClean="0"/>
              <a:t>20/10/2023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7CE5B-1A65-6E87-9704-2FE2313448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40623-4211-66F9-F171-C1320C8C4F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DB6CB-45F7-A94A-874F-F7843590E9B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866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ov"/><Relationship Id="rId1" Type="http://schemas.microsoft.com/office/2007/relationships/media" Target="../media/media6.mov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mo.net/" TargetMode="Externa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Chemical Compounds">
            <a:extLst>
              <a:ext uri="{FF2B5EF4-FFF2-40B4-BE49-F238E27FC236}">
                <a16:creationId xmlns:a16="http://schemas.microsoft.com/office/drawing/2014/main" id="{B75B0C0A-5176-104B-D0AB-C41AF724C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70C05DF3-85AF-02A0-4149-6A38EF25B397}"/>
              </a:ext>
            </a:extLst>
          </p:cNvPr>
          <p:cNvSpPr/>
          <p:nvPr/>
        </p:nvSpPr>
        <p:spPr>
          <a:xfrm>
            <a:off x="6030672" y="-21265"/>
            <a:ext cx="6161329" cy="6879255"/>
          </a:xfrm>
          <a:custGeom>
            <a:avLst/>
            <a:gdLst>
              <a:gd name="connsiteX0" fmla="*/ 1785081 w 6161329"/>
              <a:gd name="connsiteY0" fmla="*/ 0 h 6879255"/>
              <a:gd name="connsiteX1" fmla="*/ 6161329 w 6161329"/>
              <a:gd name="connsiteY1" fmla="*/ 0 h 6879255"/>
              <a:gd name="connsiteX2" fmla="*/ 6161329 w 6161329"/>
              <a:gd name="connsiteY2" fmla="*/ 6879255 h 6879255"/>
              <a:gd name="connsiteX3" fmla="*/ 1815539 w 6161329"/>
              <a:gd name="connsiteY3" fmla="*/ 6879255 h 6879255"/>
              <a:gd name="connsiteX4" fmla="*/ 1791251 w 6161329"/>
              <a:gd name="connsiteY4" fmla="*/ 6862659 h 6879255"/>
              <a:gd name="connsiteX5" fmla="*/ 0 w 6161329"/>
              <a:gd name="connsiteY5" fmla="*/ 3429000 h 6879255"/>
              <a:gd name="connsiteX6" fmla="*/ 1622790 w 6161329"/>
              <a:gd name="connsiteY6" fmla="*/ 122546 h 6879255"/>
              <a:gd name="connsiteX7" fmla="*/ 1785081 w 6161329"/>
              <a:gd name="connsiteY7" fmla="*/ 0 h 6879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61329" h="6879255">
                <a:moveTo>
                  <a:pt x="1785081" y="0"/>
                </a:moveTo>
                <a:lnTo>
                  <a:pt x="6161329" y="0"/>
                </a:lnTo>
                <a:lnTo>
                  <a:pt x="6161329" y="6879255"/>
                </a:lnTo>
                <a:lnTo>
                  <a:pt x="1815539" y="6879255"/>
                </a:lnTo>
                <a:lnTo>
                  <a:pt x="1791251" y="6862659"/>
                </a:lnTo>
                <a:cubicBezTo>
                  <a:pt x="703852" y="6081252"/>
                  <a:pt x="0" y="4834107"/>
                  <a:pt x="0" y="3429000"/>
                </a:cubicBezTo>
                <a:cubicBezTo>
                  <a:pt x="0" y="2097845"/>
                  <a:pt x="631712" y="908464"/>
                  <a:pt x="1622790" y="122546"/>
                </a:cubicBezTo>
                <a:lnTo>
                  <a:pt x="1785081" y="0"/>
                </a:lnTo>
                <a:close/>
              </a:path>
            </a:pathLst>
          </a:custGeom>
          <a:solidFill>
            <a:srgbClr val="1921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A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B7614C-44B0-63E4-1585-38B458D49426}"/>
              </a:ext>
            </a:extLst>
          </p:cNvPr>
          <p:cNvSpPr txBox="1"/>
          <p:nvPr/>
        </p:nvSpPr>
        <p:spPr>
          <a:xfrm>
            <a:off x="6723063" y="2153251"/>
            <a:ext cx="5177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Calculating infrared spectra using computational quantum chemistry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03DCE0-2388-651D-0F69-AE715CAADACD}"/>
              </a:ext>
            </a:extLst>
          </p:cNvPr>
          <p:cNvSpPr txBox="1"/>
          <p:nvPr/>
        </p:nvSpPr>
        <p:spPr>
          <a:xfrm>
            <a:off x="6723063" y="4314755"/>
            <a:ext cx="5177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WebMO</a:t>
            </a:r>
            <a:r>
              <a:rPr lang="en-AU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Tutorial</a:t>
            </a:r>
          </a:p>
        </p:txBody>
      </p:sp>
    </p:spTree>
    <p:extLst>
      <p:ext uri="{BB962C8B-B14F-4D97-AF65-F5344CB8AC3E}">
        <p14:creationId xmlns:p14="http://schemas.microsoft.com/office/powerpoint/2010/main" val="363828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4830CB6-15F4-85D8-899C-757ACDC2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96" y="1210796"/>
            <a:ext cx="7772400" cy="490022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E8E2C7-E772-6935-7913-5E9245280DCA}"/>
              </a:ext>
            </a:extLst>
          </p:cNvPr>
          <p:cNvSpPr/>
          <p:nvPr/>
        </p:nvSpPr>
        <p:spPr>
          <a:xfrm>
            <a:off x="2740103" y="2653839"/>
            <a:ext cx="3225799" cy="2130034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33DC05-5177-3F6D-70E3-5079BC4A98E0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3FF8DEF-ADB1-9CC6-0E3C-1531AD095C4A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Symmetrise the molecule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4E8D6-66C3-250A-205C-AB29B2ECA614}"/>
              </a:ext>
            </a:extLst>
          </p:cNvPr>
          <p:cNvSpPr txBox="1"/>
          <p:nvPr/>
        </p:nvSpPr>
        <p:spPr>
          <a:xfrm>
            <a:off x="8568628" y="1210796"/>
            <a:ext cx="3178576" cy="1323439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Symmetrise the molecule by clicking </a:t>
            </a:r>
            <a:r>
              <a:rPr lang="en-AU" sz="20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 -&gt; Symmetry -&gt; Symmetrize…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13C889-EE76-515C-529D-760042FB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556" y="2746762"/>
            <a:ext cx="3091985" cy="192759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F2DEC5-5B3A-FC90-C940-45CC7A31F4FA}"/>
              </a:ext>
            </a:extLst>
          </p:cNvPr>
          <p:cNvSpPr txBox="1"/>
          <p:nvPr/>
        </p:nvSpPr>
        <p:spPr>
          <a:xfrm>
            <a:off x="8568628" y="3232230"/>
            <a:ext cx="3178576" cy="1323439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“Symmetrize Molecule” window will show up. Click </a:t>
            </a:r>
            <a:r>
              <a:rPr lang="en-AU" sz="20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Symmetrize</a:t>
            </a:r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and then </a:t>
            </a:r>
            <a:r>
              <a:rPr lang="en-AU" sz="20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OK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17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ED64BE-E8CB-BC79-2C5B-79A124F01065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B9880EF-DC76-E5A7-7375-313868AD72F8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Setting up the calculation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6188DF-61AE-360E-4C16-81879F11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02" y="1210796"/>
            <a:ext cx="7772400" cy="4878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EE7004-9E62-B049-FA2D-E0CB14D86F75}"/>
              </a:ext>
            </a:extLst>
          </p:cNvPr>
          <p:cNvSpPr txBox="1"/>
          <p:nvPr/>
        </p:nvSpPr>
        <p:spPr>
          <a:xfrm>
            <a:off x="8546622" y="2281313"/>
            <a:ext cx="3178576" cy="2554545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Once you have performed the crude geometry optimisation and symmetrised the molecule, </a:t>
            </a:r>
            <a:r>
              <a:rPr lang="en-AU" sz="20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click on the right purple arrow </a:t>
            </a:r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continue with the calculations setting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10A31A-4513-E519-A059-1C14604C02E3}"/>
              </a:ext>
            </a:extLst>
          </p:cNvPr>
          <p:cNvSpPr/>
          <p:nvPr/>
        </p:nvSpPr>
        <p:spPr>
          <a:xfrm>
            <a:off x="7917365" y="5809785"/>
            <a:ext cx="308423" cy="268163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2DB357-6421-28D7-08C5-54C0C26C5F9A}"/>
              </a:ext>
            </a:extLst>
          </p:cNvPr>
          <p:cNvCxnSpPr>
            <a:cxnSpLocks/>
          </p:cNvCxnSpPr>
          <p:nvPr/>
        </p:nvCxnSpPr>
        <p:spPr>
          <a:xfrm>
            <a:off x="8239202" y="5943866"/>
            <a:ext cx="1896708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E86A0C-62A3-298E-4811-BFF92474AEF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135910" y="4835858"/>
            <a:ext cx="0" cy="11080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947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ED64BE-E8CB-BC79-2C5B-79A124F01065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B9880EF-DC76-E5A7-7375-313868AD72F8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Setting up the calculation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F501EF-C042-017E-84CD-47C97D0FC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0"/>
          <a:stretch/>
        </p:blipFill>
        <p:spPr>
          <a:xfrm>
            <a:off x="285128" y="1276170"/>
            <a:ext cx="4631184" cy="49448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683321-C370-89A6-8F2B-F8A633DA6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892" y="2225656"/>
            <a:ext cx="4365549" cy="3789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78BA4-51C6-726D-02A3-61FB5105EED8}"/>
              </a:ext>
            </a:extLst>
          </p:cNvPr>
          <p:cNvSpPr txBox="1"/>
          <p:nvPr/>
        </p:nvSpPr>
        <p:spPr>
          <a:xfrm>
            <a:off x="5278590" y="1290942"/>
            <a:ext cx="4170209" cy="707886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Choose the </a:t>
            </a:r>
            <a:r>
              <a:rPr lang="en-AU" sz="20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program and click the </a:t>
            </a:r>
            <a:r>
              <a:rPr lang="en-AU" sz="20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right purple arrow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F8FA58D-4874-0EEF-C8E9-A19FC53711B2}"/>
              </a:ext>
            </a:extLst>
          </p:cNvPr>
          <p:cNvGrpSpPr/>
          <p:nvPr/>
        </p:nvGrpSpPr>
        <p:grpSpPr>
          <a:xfrm>
            <a:off x="1411732" y="1644958"/>
            <a:ext cx="3866859" cy="4287165"/>
            <a:chOff x="1411732" y="1590366"/>
            <a:chExt cx="3866859" cy="428716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ECE6E303-AE2C-0953-25D1-6981FC741F64}"/>
                </a:ext>
              </a:extLst>
            </p:cNvPr>
            <p:cNvGrpSpPr/>
            <p:nvPr/>
          </p:nvGrpSpPr>
          <p:grpSpPr>
            <a:xfrm>
              <a:off x="1411732" y="1590366"/>
              <a:ext cx="3682189" cy="4287165"/>
              <a:chOff x="1411732" y="1590366"/>
              <a:chExt cx="3682189" cy="4287165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BD663A7-F688-E13C-B847-CDEBF9961382}"/>
                  </a:ext>
                </a:extLst>
              </p:cNvPr>
              <p:cNvSpPr/>
              <p:nvPr/>
            </p:nvSpPr>
            <p:spPr>
              <a:xfrm>
                <a:off x="1411732" y="2296664"/>
                <a:ext cx="3338225" cy="312385"/>
              </a:xfrm>
              <a:prstGeom prst="rect">
                <a:avLst/>
              </a:prstGeom>
              <a:solidFill>
                <a:srgbClr val="C00000">
                  <a:alpha val="10000"/>
                </a:srgbClr>
              </a:solidFill>
              <a:ln w="38100">
                <a:solidFill>
                  <a:srgbClr val="C00000">
                    <a:alpha val="91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24E580-E0A1-CEEC-A812-5C3E8FD9418E}"/>
                  </a:ext>
                </a:extLst>
              </p:cNvPr>
              <p:cNvSpPr/>
              <p:nvPr/>
            </p:nvSpPr>
            <p:spPr>
              <a:xfrm>
                <a:off x="4313998" y="5565146"/>
                <a:ext cx="458261" cy="312385"/>
              </a:xfrm>
              <a:prstGeom prst="rect">
                <a:avLst/>
              </a:prstGeom>
              <a:solidFill>
                <a:srgbClr val="C00000">
                  <a:alpha val="10000"/>
                </a:srgbClr>
              </a:solidFill>
              <a:ln w="38100">
                <a:solidFill>
                  <a:srgbClr val="C00000">
                    <a:alpha val="91000"/>
                  </a:srgb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EE4B805-F35A-04EA-F96F-E3C3D2391E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3031" y="1590366"/>
                <a:ext cx="0" cy="4152176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8851C4C-CCEE-DB10-0621-3674EEE21B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61369" y="5742542"/>
                <a:ext cx="321662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9ED05F9-BBF2-6B1E-43BC-29B71741094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2259" y="2469690"/>
                <a:ext cx="321662" cy="0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6607184-3829-1B81-3B95-CB5439AC05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83031" y="1590366"/>
              <a:ext cx="19556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2A4D7EF-18E4-3CD8-2511-FE962287DBB3}"/>
              </a:ext>
            </a:extLst>
          </p:cNvPr>
          <p:cNvGrpSpPr/>
          <p:nvPr/>
        </p:nvGrpSpPr>
        <p:grpSpPr>
          <a:xfrm>
            <a:off x="7144145" y="3197554"/>
            <a:ext cx="4558660" cy="1015663"/>
            <a:chOff x="7144145" y="3142962"/>
            <a:chExt cx="4558660" cy="101566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2305E59-C94C-6B40-64FF-D325A1160375}"/>
                </a:ext>
              </a:extLst>
            </p:cNvPr>
            <p:cNvSpPr txBox="1"/>
            <p:nvPr/>
          </p:nvSpPr>
          <p:spPr>
            <a:xfrm>
              <a:off x="10019382" y="3142962"/>
              <a:ext cx="1683423" cy="1015663"/>
            </a:xfrm>
            <a:prstGeom prst="rect">
              <a:avLst/>
            </a:prstGeom>
            <a:solidFill>
              <a:srgbClr val="19212E">
                <a:alpha val="10000"/>
              </a:srgb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AU" sz="2000" i="0" dirty="0">
                  <a:solidFill>
                    <a:srgbClr val="2125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Choose </a:t>
              </a:r>
              <a:r>
                <a:rPr lang="en-AU" sz="2000" b="1" i="0" dirty="0">
                  <a:solidFill>
                    <a:srgbClr val="2125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Optimize + </a:t>
              </a:r>
              <a:r>
                <a:rPr lang="en-AU" sz="2000" b="1" i="0" dirty="0" err="1">
                  <a:solidFill>
                    <a:srgbClr val="2125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Vib</a:t>
              </a:r>
              <a:r>
                <a:rPr lang="en-AU" sz="2000" b="1" i="0" dirty="0">
                  <a:solidFill>
                    <a:srgbClr val="2125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Freq</a:t>
              </a:r>
              <a:endPara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4E6719-4795-6B4D-F626-875C4109093A}"/>
                </a:ext>
              </a:extLst>
            </p:cNvPr>
            <p:cNvSpPr/>
            <p:nvPr/>
          </p:nvSpPr>
          <p:spPr>
            <a:xfrm>
              <a:off x="7144145" y="3204837"/>
              <a:ext cx="1837485" cy="203965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38100">
              <a:solidFill>
                <a:srgbClr val="C00000">
                  <a:alpha val="91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4210781-DC0F-299C-00FF-1EF2BF5C7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1629" y="3293473"/>
              <a:ext cx="1037753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DD089A2-0E01-41F3-82A7-1FC591B137A4}"/>
              </a:ext>
            </a:extLst>
          </p:cNvPr>
          <p:cNvGrpSpPr/>
          <p:nvPr/>
        </p:nvGrpSpPr>
        <p:grpSpPr>
          <a:xfrm>
            <a:off x="7144146" y="2016450"/>
            <a:ext cx="4785008" cy="1211570"/>
            <a:chOff x="7144146" y="1961858"/>
            <a:chExt cx="4785008" cy="121157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DDEB0B-0D46-B7DA-F54E-026C7778B712}"/>
                </a:ext>
              </a:extLst>
            </p:cNvPr>
            <p:cNvSpPr txBox="1"/>
            <p:nvPr/>
          </p:nvSpPr>
          <p:spPr>
            <a:xfrm>
              <a:off x="9825412" y="1961858"/>
              <a:ext cx="2103742" cy="1015663"/>
            </a:xfrm>
            <a:prstGeom prst="rect">
              <a:avLst/>
            </a:prstGeom>
            <a:solidFill>
              <a:srgbClr val="19212E">
                <a:alpha val="10000"/>
              </a:srgb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AU" sz="2000" i="0" dirty="0">
                  <a:solidFill>
                    <a:srgbClr val="2125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Job name (make sure you name </a:t>
              </a:r>
              <a:r>
                <a:rPr lang="en-AU" sz="2000" dirty="0">
                  <a:solidFill>
                    <a:srgbClr val="2125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 properly!)</a:t>
              </a:r>
              <a:endPara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45F3CD1-0BEE-77E8-A4F3-9F43B4B23A46}"/>
                </a:ext>
              </a:extLst>
            </p:cNvPr>
            <p:cNvSpPr/>
            <p:nvPr/>
          </p:nvSpPr>
          <p:spPr>
            <a:xfrm>
              <a:off x="7144146" y="3011247"/>
              <a:ext cx="1230733" cy="162181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38100">
              <a:solidFill>
                <a:srgbClr val="C00000">
                  <a:alpha val="91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AEC1E91-A5BB-7CC6-2F85-6E85B70F8F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74879" y="3091646"/>
              <a:ext cx="99772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6F04AAE-9749-57B2-5554-59535CC593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364061" y="2455671"/>
              <a:ext cx="461351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BAA9B49-C7BC-AF25-8BF4-BC410636B0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4061" y="2437383"/>
              <a:ext cx="0" cy="65426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B812DDA-B9DE-4B77-FDBC-194946C2B1E4}"/>
              </a:ext>
            </a:extLst>
          </p:cNvPr>
          <p:cNvGrpSpPr/>
          <p:nvPr/>
        </p:nvGrpSpPr>
        <p:grpSpPr>
          <a:xfrm>
            <a:off x="7144145" y="3440427"/>
            <a:ext cx="4569549" cy="1700459"/>
            <a:chOff x="7144145" y="3385835"/>
            <a:chExt cx="4569549" cy="170045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640C129-AE16-C220-DD43-A999E7FE6514}"/>
                </a:ext>
              </a:extLst>
            </p:cNvPr>
            <p:cNvSpPr txBox="1"/>
            <p:nvPr/>
          </p:nvSpPr>
          <p:spPr>
            <a:xfrm>
              <a:off x="10030271" y="4378408"/>
              <a:ext cx="1683423" cy="707886"/>
            </a:xfrm>
            <a:prstGeom prst="rect">
              <a:avLst/>
            </a:prstGeom>
            <a:solidFill>
              <a:srgbClr val="19212E">
                <a:alpha val="10000"/>
              </a:srgb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AU" sz="2000" i="0" dirty="0">
                  <a:solidFill>
                    <a:srgbClr val="2125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Choose </a:t>
              </a:r>
              <a:r>
                <a:rPr lang="en-AU" sz="2000" b="1" i="0" dirty="0" err="1">
                  <a:solidFill>
                    <a:srgbClr val="2125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Hartee</a:t>
              </a:r>
              <a:r>
                <a:rPr lang="en-AU" sz="2000" b="1" dirty="0" err="1">
                  <a:solidFill>
                    <a:srgbClr val="2125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  <a:r>
                <a:rPr lang="en-AU" sz="2000" b="1" i="0" dirty="0" err="1">
                  <a:solidFill>
                    <a:srgbClr val="2125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Fock</a:t>
              </a:r>
              <a:endPara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4A9CC90-F86C-7EDE-4393-AF52057E35C1}"/>
                </a:ext>
              </a:extLst>
            </p:cNvPr>
            <p:cNvSpPr/>
            <p:nvPr/>
          </p:nvSpPr>
          <p:spPr>
            <a:xfrm>
              <a:off x="7144145" y="3385835"/>
              <a:ext cx="1837485" cy="203965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38100">
              <a:solidFill>
                <a:srgbClr val="C00000">
                  <a:alpha val="91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772AC60-CF6A-6C28-2AA9-04489B3124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98608" y="4782860"/>
              <a:ext cx="52077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D1B2E4-CDC4-721F-83FB-65EBC3B9A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8723" y="3499652"/>
              <a:ext cx="52077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918283D-2E69-1058-B137-45647DE5BF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98608" y="3484784"/>
              <a:ext cx="10889" cy="1298076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8BA377B-23B6-04D3-6F81-4CE0E8EBF8CB}"/>
              </a:ext>
            </a:extLst>
          </p:cNvPr>
          <p:cNvGrpSpPr/>
          <p:nvPr/>
        </p:nvGrpSpPr>
        <p:grpSpPr>
          <a:xfrm>
            <a:off x="7144144" y="3650960"/>
            <a:ext cx="4569550" cy="2380897"/>
            <a:chOff x="7144144" y="3596368"/>
            <a:chExt cx="4569550" cy="23808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9CAF8F3-A9F8-62C2-CDCF-B26A23883BF4}"/>
                </a:ext>
              </a:extLst>
            </p:cNvPr>
            <p:cNvSpPr txBox="1"/>
            <p:nvPr/>
          </p:nvSpPr>
          <p:spPr>
            <a:xfrm>
              <a:off x="10030271" y="5269379"/>
              <a:ext cx="1683423" cy="707886"/>
            </a:xfrm>
            <a:prstGeom prst="rect">
              <a:avLst/>
            </a:prstGeom>
            <a:solidFill>
              <a:srgbClr val="19212E">
                <a:alpha val="10000"/>
              </a:srgbClr>
            </a:solidFill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AU" sz="2000" i="0" dirty="0">
                  <a:solidFill>
                    <a:srgbClr val="212529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Choose </a:t>
              </a:r>
            </a:p>
            <a:p>
              <a:pPr algn="ctr"/>
              <a:r>
                <a:rPr lang="en-AU" sz="2000" b="1" dirty="0">
                  <a:solidFill>
                    <a:srgbClr val="21252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6-31G(d)</a:t>
              </a:r>
              <a:endPara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2B041C5-16CA-E0F7-1CAC-D2DBEBA72D15}"/>
                </a:ext>
              </a:extLst>
            </p:cNvPr>
            <p:cNvSpPr/>
            <p:nvPr/>
          </p:nvSpPr>
          <p:spPr>
            <a:xfrm>
              <a:off x="7144144" y="3596368"/>
              <a:ext cx="1837485" cy="174430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38100">
              <a:solidFill>
                <a:srgbClr val="C00000">
                  <a:alpha val="91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06AFBB8-7A9C-E0AF-1475-8D953B0B85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09497" y="5623322"/>
              <a:ext cx="520774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D29EA77-9206-6C73-DC85-102DD637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3208" y="3770798"/>
              <a:ext cx="0" cy="1544109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216FD31-2938-4E1A-A586-75D1E549D8A1}"/>
                </a:ext>
              </a:extLst>
            </p:cNvPr>
            <p:cNvCxnSpPr>
              <a:cxnSpLocks/>
            </p:cNvCxnSpPr>
            <p:nvPr/>
          </p:nvCxnSpPr>
          <p:spPr>
            <a:xfrm>
              <a:off x="8191349" y="5314907"/>
              <a:ext cx="1342000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DE1FAF0-C94F-957D-DC8F-EC1F71C3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33349" y="5314907"/>
              <a:ext cx="0" cy="308415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745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BF6C80D-C0E7-4419-FA85-8AE08874C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30" y="1017771"/>
            <a:ext cx="5574289" cy="480129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A3B673-1F73-D4A7-3C51-F66247F55FFA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9AC4F-927D-7CB4-03DE-75949252E23F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Running your calculation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253B74-7A98-CCA0-73E4-C870DFBA4401}"/>
              </a:ext>
            </a:extLst>
          </p:cNvPr>
          <p:cNvSpPr txBox="1"/>
          <p:nvPr/>
        </p:nvSpPr>
        <p:spPr>
          <a:xfrm>
            <a:off x="558186" y="6111024"/>
            <a:ext cx="4972376" cy="400110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Click on the purple right arrow to continue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AF2E04-9C32-E2CD-211F-8DCFF3E6356A}"/>
              </a:ext>
            </a:extLst>
          </p:cNvPr>
          <p:cNvSpPr/>
          <p:nvPr/>
        </p:nvSpPr>
        <p:spPr>
          <a:xfrm>
            <a:off x="5090253" y="5321971"/>
            <a:ext cx="458261" cy="312385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D1B034-2DDB-BE49-139F-044ACE365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3350"/>
            <a:ext cx="5648079" cy="39868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B5AD87-AC80-019C-4019-598B81D6FC76}"/>
              </a:ext>
            </a:extLst>
          </p:cNvPr>
          <p:cNvSpPr/>
          <p:nvPr/>
        </p:nvSpPr>
        <p:spPr>
          <a:xfrm>
            <a:off x="6847115" y="2734009"/>
            <a:ext cx="4822371" cy="200037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FDEE5B-69F0-BED3-913B-D5544D5975E1}"/>
              </a:ext>
            </a:extLst>
          </p:cNvPr>
          <p:cNvSpPr txBox="1"/>
          <p:nvPr/>
        </p:nvSpPr>
        <p:spPr>
          <a:xfrm>
            <a:off x="6262008" y="1017771"/>
            <a:ext cx="5309003" cy="707886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 the </a:t>
            </a:r>
            <a:r>
              <a:rPr lang="en-AU" sz="200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WebMO</a:t>
            </a:r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Job Manager page you can follow your calculation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1C350A-EB07-B98C-3893-92DC98E9D878}"/>
              </a:ext>
            </a:extLst>
          </p:cNvPr>
          <p:cNvSpPr txBox="1"/>
          <p:nvPr/>
        </p:nvSpPr>
        <p:spPr>
          <a:xfrm>
            <a:off x="6430321" y="5967922"/>
            <a:ext cx="4972376" cy="707886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job will be done when the Status column says </a:t>
            </a:r>
            <a:r>
              <a:rPr lang="en-AU" sz="2000" b="1" i="0" dirty="0">
                <a:solidFill>
                  <a:srgbClr val="5EB95B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endParaRPr lang="en-AU" sz="2000" i="0" dirty="0">
              <a:solidFill>
                <a:srgbClr val="5EB95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A3B673-1F73-D4A7-3C51-F66247F55FFA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9AC4F-927D-7CB4-03DE-75949252E23F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Looking at the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C2FCE3-BC1E-F5F6-A6B7-F3F8E1D81454}"/>
              </a:ext>
            </a:extLst>
          </p:cNvPr>
          <p:cNvSpPr txBox="1"/>
          <p:nvPr/>
        </p:nvSpPr>
        <p:spPr>
          <a:xfrm>
            <a:off x="666150" y="1084079"/>
            <a:ext cx="108596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Once your calculation </a:t>
            </a:r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finished, </a:t>
            </a:r>
            <a:r>
              <a:rPr lang="en-AU" sz="20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on your calculations name to see the results</a:t>
            </a:r>
            <a:endParaRPr lang="en-AU" sz="20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BA8454-AFAD-6CB6-C61A-842F3C168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36" y="1821292"/>
            <a:ext cx="7772400" cy="44585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16845E-A305-0A10-50A5-43172BAD8546}"/>
              </a:ext>
            </a:extLst>
          </p:cNvPr>
          <p:cNvSpPr txBox="1"/>
          <p:nvPr/>
        </p:nvSpPr>
        <p:spPr>
          <a:xfrm>
            <a:off x="8476283" y="2096572"/>
            <a:ext cx="3306581" cy="1938992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You’ll see a page like this one. Note that the name of your calculation is at the top. Also note that the geometry looks different to the initial one!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1B0074-625A-4FFD-3994-E67453E8E6D6}"/>
              </a:ext>
            </a:extLst>
          </p:cNvPr>
          <p:cNvSpPr txBox="1"/>
          <p:nvPr/>
        </p:nvSpPr>
        <p:spPr>
          <a:xfrm>
            <a:off x="8476282" y="4340845"/>
            <a:ext cx="3306581" cy="1631216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Scroll to the bottom of the page to the section that says </a:t>
            </a:r>
            <a:r>
              <a:rPr lang="en-AU" sz="20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Vibrational Modes</a:t>
            </a:r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Here you’ll find the infrared spectrum data</a:t>
            </a:r>
          </a:p>
        </p:txBody>
      </p:sp>
      <p:pic>
        <p:nvPicPr>
          <p:cNvPr id="15" name="VibrationalModes_Section">
            <a:hlinkClick r:id="" action="ppaction://media"/>
            <a:extLst>
              <a:ext uri="{FF2B5EF4-FFF2-40B4-BE49-F238E27FC236}">
                <a16:creationId xmlns:a16="http://schemas.microsoft.com/office/drawing/2014/main" id="{811E9DFF-C14D-FE90-07CB-E21ECE602F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9137" y="1824369"/>
            <a:ext cx="7772400" cy="44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166FA4-264D-742B-C40A-78C7088C2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717" y="1130027"/>
            <a:ext cx="7396843" cy="53983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A3B673-1F73-D4A7-3C51-F66247F55FFA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9AC4F-927D-7CB4-03DE-75949252E23F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Vibrational modes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3F46AB-199E-E054-0C7F-E5765170D8DD}"/>
              </a:ext>
            </a:extLst>
          </p:cNvPr>
          <p:cNvSpPr/>
          <p:nvPr/>
        </p:nvSpPr>
        <p:spPr>
          <a:xfrm>
            <a:off x="4497324" y="2893784"/>
            <a:ext cx="1547446" cy="1368249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8EE014-5A65-F692-F257-F59C9015EAD7}"/>
              </a:ext>
            </a:extLst>
          </p:cNvPr>
          <p:cNvSpPr/>
          <p:nvPr/>
        </p:nvSpPr>
        <p:spPr>
          <a:xfrm>
            <a:off x="6044769" y="2893784"/>
            <a:ext cx="1037955" cy="1368248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F497F2-9D75-A15A-3702-4EF7C9818A13}"/>
              </a:ext>
            </a:extLst>
          </p:cNvPr>
          <p:cNvSpPr/>
          <p:nvPr/>
        </p:nvSpPr>
        <p:spPr>
          <a:xfrm>
            <a:off x="8335871" y="2947492"/>
            <a:ext cx="1037955" cy="1314540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CE481A-DFA3-62FC-80D7-89495D892A69}"/>
              </a:ext>
            </a:extLst>
          </p:cNvPr>
          <p:cNvSpPr txBox="1"/>
          <p:nvPr/>
        </p:nvSpPr>
        <p:spPr>
          <a:xfrm>
            <a:off x="133080" y="2754379"/>
            <a:ext cx="2030106" cy="1631216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vibrational frequencies with and without scaling factors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811FF5-1050-7319-5E2B-9AD0637DE8FC}"/>
              </a:ext>
            </a:extLst>
          </p:cNvPr>
          <p:cNvSpPr txBox="1"/>
          <p:nvPr/>
        </p:nvSpPr>
        <p:spPr>
          <a:xfrm>
            <a:off x="5190980" y="4719165"/>
            <a:ext cx="2419642" cy="1015663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vibrational intensities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50CEE7-638E-F350-0956-8AAFE606CB1E}"/>
              </a:ext>
            </a:extLst>
          </p:cNvPr>
          <p:cNvSpPr txBox="1"/>
          <p:nvPr/>
        </p:nvSpPr>
        <p:spPr>
          <a:xfrm>
            <a:off x="9692392" y="2800873"/>
            <a:ext cx="2351235" cy="1631216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visualise the specific vibration of the molecule at a given frequency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5474ADF-3A0B-279B-9C39-65F0EF19E943}"/>
              </a:ext>
            </a:extLst>
          </p:cNvPr>
          <p:cNvCxnSpPr>
            <a:cxnSpLocks/>
            <a:stCxn id="8" idx="1"/>
            <a:endCxn id="12" idx="3"/>
          </p:cNvCxnSpPr>
          <p:nvPr/>
        </p:nvCxnSpPr>
        <p:spPr>
          <a:xfrm flipH="1" flipV="1">
            <a:off x="2163186" y="3569987"/>
            <a:ext cx="2334138" cy="79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40FBB1-D371-72F0-3B2E-17CDDA816354}"/>
              </a:ext>
            </a:extLst>
          </p:cNvPr>
          <p:cNvCxnSpPr>
            <a:cxnSpLocks/>
            <a:stCxn id="16" idx="1"/>
            <a:endCxn id="10" idx="3"/>
          </p:cNvCxnSpPr>
          <p:nvPr/>
        </p:nvCxnSpPr>
        <p:spPr>
          <a:xfrm flipH="1" flipV="1">
            <a:off x="9373826" y="3604762"/>
            <a:ext cx="318566" cy="11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6B4BAD-CAAE-6068-0B2E-B2FE37327074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6563747" y="4262032"/>
            <a:ext cx="0" cy="4571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H2O_Modes">
            <a:hlinkClick r:id="" action="ppaction://media"/>
            <a:extLst>
              <a:ext uri="{FF2B5EF4-FFF2-40B4-BE49-F238E27FC236}">
                <a16:creationId xmlns:a16="http://schemas.microsoft.com/office/drawing/2014/main" id="{5C4897D8-3526-8BEF-D836-E89A0BA8A5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7687" y="1123172"/>
            <a:ext cx="9076625" cy="54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2" grpId="1" animBg="1"/>
      <p:bldP spid="13" grpId="0" animBg="1"/>
      <p:bldP spid="16" grpId="0" animBg="1"/>
      <p:bldP spid="1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7121C185-8D82-3B01-DAEA-E800AF7F8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17" y="1130027"/>
            <a:ext cx="7396843" cy="539836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A3B673-1F73-D4A7-3C51-F66247F55FFA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9AC4F-927D-7CB4-03DE-75949252E23F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AU" sz="2800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IR spectrum</a:t>
            </a:r>
            <a:endParaRPr lang="en-AU" sz="2800" i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50EF77-BC13-E2B0-B417-B00AA30EA37B}"/>
              </a:ext>
            </a:extLst>
          </p:cNvPr>
          <p:cNvSpPr/>
          <p:nvPr/>
        </p:nvSpPr>
        <p:spPr>
          <a:xfrm>
            <a:off x="8439969" y="5420918"/>
            <a:ext cx="426887" cy="328546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6D8F70-C8CB-633A-EFCA-D2DC896CCDE5}"/>
              </a:ext>
            </a:extLst>
          </p:cNvPr>
          <p:cNvSpPr txBox="1"/>
          <p:nvPr/>
        </p:nvSpPr>
        <p:spPr>
          <a:xfrm>
            <a:off x="9649560" y="5235978"/>
            <a:ext cx="2351235" cy="707886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Visualise the IR spectrum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ED4FE67-DBF0-5CAF-10FB-3484FFA7D155}"/>
              </a:ext>
            </a:extLst>
          </p:cNvPr>
          <p:cNvCxnSpPr>
            <a:cxnSpLocks/>
          </p:cNvCxnSpPr>
          <p:nvPr/>
        </p:nvCxnSpPr>
        <p:spPr>
          <a:xfrm flipH="1">
            <a:off x="8882090" y="5585191"/>
            <a:ext cx="76747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5FA28F-DEA1-4F7A-4756-744C0005E40B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BFF8735-7617-F035-80B4-7DAC0C87CC91}"/>
              </a:ext>
            </a:extLst>
          </p:cNvPr>
          <p:cNvSpPr/>
          <p:nvPr/>
        </p:nvSpPr>
        <p:spPr>
          <a:xfrm>
            <a:off x="4497324" y="2893784"/>
            <a:ext cx="1547446" cy="1368249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210208-05A7-E86A-50DC-61C44F35D59E}"/>
              </a:ext>
            </a:extLst>
          </p:cNvPr>
          <p:cNvSpPr/>
          <p:nvPr/>
        </p:nvSpPr>
        <p:spPr>
          <a:xfrm>
            <a:off x="6044769" y="2893784"/>
            <a:ext cx="1037955" cy="1368248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7F6A9D-19D9-259A-90E6-DD86BA437D07}"/>
              </a:ext>
            </a:extLst>
          </p:cNvPr>
          <p:cNvSpPr/>
          <p:nvPr/>
        </p:nvSpPr>
        <p:spPr>
          <a:xfrm>
            <a:off x="8335871" y="2947492"/>
            <a:ext cx="1037955" cy="1314540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26FA47-C39A-581D-4298-73174DCA6C68}"/>
              </a:ext>
            </a:extLst>
          </p:cNvPr>
          <p:cNvSpPr txBox="1"/>
          <p:nvPr/>
        </p:nvSpPr>
        <p:spPr>
          <a:xfrm>
            <a:off x="133080" y="2754379"/>
            <a:ext cx="2030106" cy="1631216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vibrational frequencies with and without scaling factors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0B25E2-AAAF-4B44-A94A-D698F463E318}"/>
              </a:ext>
            </a:extLst>
          </p:cNvPr>
          <p:cNvSpPr txBox="1"/>
          <p:nvPr/>
        </p:nvSpPr>
        <p:spPr>
          <a:xfrm>
            <a:off x="5190980" y="4719165"/>
            <a:ext cx="2419642" cy="1015663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Calculated vibrational intensities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90779DC-5823-E3D4-74F0-8118AE30F40C}"/>
              </a:ext>
            </a:extLst>
          </p:cNvPr>
          <p:cNvSpPr txBox="1"/>
          <p:nvPr/>
        </p:nvSpPr>
        <p:spPr>
          <a:xfrm>
            <a:off x="9692392" y="2800873"/>
            <a:ext cx="2351235" cy="1631216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here to visualise the specific vibration of the molecule at a given frequency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DB8B05A-F339-E6EA-8BDD-C5A4698E851C}"/>
              </a:ext>
            </a:extLst>
          </p:cNvPr>
          <p:cNvCxnSpPr>
            <a:cxnSpLocks/>
            <a:stCxn id="41" idx="1"/>
            <a:endCxn id="44" idx="3"/>
          </p:cNvCxnSpPr>
          <p:nvPr/>
        </p:nvCxnSpPr>
        <p:spPr>
          <a:xfrm flipH="1" flipV="1">
            <a:off x="2163186" y="3569987"/>
            <a:ext cx="2334138" cy="792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E0B0B5C-CB1F-C2E5-D6EE-BFA43EA7413F}"/>
              </a:ext>
            </a:extLst>
          </p:cNvPr>
          <p:cNvCxnSpPr>
            <a:cxnSpLocks/>
            <a:stCxn id="46" idx="1"/>
            <a:endCxn id="43" idx="3"/>
          </p:cNvCxnSpPr>
          <p:nvPr/>
        </p:nvCxnSpPr>
        <p:spPr>
          <a:xfrm flipH="1" flipV="1">
            <a:off x="9373826" y="3604762"/>
            <a:ext cx="318566" cy="1171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ED543EC-778D-55D6-FC3A-8BDBB98F6D7E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6563747" y="4262032"/>
            <a:ext cx="0" cy="45713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3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A3B673-1F73-D4A7-3C51-F66247F55FFA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9AC4F-927D-7CB4-03DE-75949252E23F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AU" sz="2800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IR spectrum</a:t>
            </a:r>
            <a:endParaRPr lang="en-AU" sz="2800" i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BB081C9-9294-89F8-7669-250284CB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09" y="1077313"/>
            <a:ext cx="9412582" cy="53795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85C325-2F9C-0344-00C0-C8D7F2F27A0E}"/>
              </a:ext>
            </a:extLst>
          </p:cNvPr>
          <p:cNvSpPr txBox="1"/>
          <p:nvPr/>
        </p:nvSpPr>
        <p:spPr>
          <a:xfrm>
            <a:off x="7709095" y="3326147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H-O-H bending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516026-0499-E54C-9DBB-20E9B50AAB30}"/>
              </a:ext>
            </a:extLst>
          </p:cNvPr>
          <p:cNvSpPr txBox="1"/>
          <p:nvPr/>
        </p:nvSpPr>
        <p:spPr>
          <a:xfrm>
            <a:off x="2736266" y="2972204"/>
            <a:ext cx="158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Asymmetric O-H stretch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6D06A0-C70D-0504-13EC-1514E0FC09D0}"/>
              </a:ext>
            </a:extLst>
          </p:cNvPr>
          <p:cNvSpPr txBox="1"/>
          <p:nvPr/>
        </p:nvSpPr>
        <p:spPr>
          <a:xfrm>
            <a:off x="3634254" y="2099150"/>
            <a:ext cx="1582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Symmetric O-H stretch</a:t>
            </a:r>
          </a:p>
        </p:txBody>
      </p:sp>
    </p:spTree>
    <p:extLst>
      <p:ext uri="{BB962C8B-B14F-4D97-AF65-F5344CB8AC3E}">
        <p14:creationId xmlns:p14="http://schemas.microsoft.com/office/powerpoint/2010/main" val="2308143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A3B673-1F73-D4A7-3C51-F66247F55FFA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9AC4F-927D-7CB4-03DE-75949252E23F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Saving the output file</a:t>
            </a:r>
            <a:endParaRPr lang="en-AU" sz="2800" i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5AD5E-F334-9D0A-6773-8C0FE3E4D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42" y="1079462"/>
            <a:ext cx="9130767" cy="5222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852F2-1448-8A96-84C5-5C1C019F6F21}"/>
              </a:ext>
            </a:extLst>
          </p:cNvPr>
          <p:cNvSpPr txBox="1"/>
          <p:nvPr/>
        </p:nvSpPr>
        <p:spPr>
          <a:xfrm>
            <a:off x="347465" y="2413612"/>
            <a:ext cx="2030106" cy="2554545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</a:t>
            </a:r>
            <a:r>
              <a:rPr lang="en-AU" sz="20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output</a:t>
            </a:r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This will open a new window with the output file containing all the info from the calculation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E6EEB-813A-06E2-7AD6-EF5EB2D6B96E}"/>
              </a:ext>
            </a:extLst>
          </p:cNvPr>
          <p:cNvSpPr/>
          <p:nvPr/>
        </p:nvSpPr>
        <p:spPr>
          <a:xfrm>
            <a:off x="2926082" y="2953811"/>
            <a:ext cx="548638" cy="161468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3D1605-FF3A-D6BE-54C8-207EE1E36B42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2377571" y="3034545"/>
            <a:ext cx="548511" cy="7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3013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A3B673-1F73-D4A7-3C51-F66247F55FFA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9AC4F-927D-7CB4-03DE-75949252E23F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Saving the output file</a:t>
            </a:r>
            <a:endParaRPr lang="en-AU" sz="2800" i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56D71-0084-09D8-5336-547B0CEEE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267" y="1038384"/>
            <a:ext cx="6137070" cy="55251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86D128-CBF6-61A6-E33E-1A61E779E527}"/>
              </a:ext>
            </a:extLst>
          </p:cNvPr>
          <p:cNvSpPr txBox="1"/>
          <p:nvPr/>
        </p:nvSpPr>
        <p:spPr>
          <a:xfrm>
            <a:off x="7006973" y="3139236"/>
            <a:ext cx="3795345" cy="1323439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new window will look like this one. Click </a:t>
            </a:r>
            <a:r>
              <a:rPr lang="en-AU" sz="2000" b="1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As.. </a:t>
            </a:r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save the output file. We will use this file later today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234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E74914-D690-FF23-3705-733D249AD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04" y="1144922"/>
            <a:ext cx="6449425" cy="5217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24488-10BC-52EA-DEDA-E74A578C8664}"/>
              </a:ext>
            </a:extLst>
          </p:cNvPr>
          <p:cNvSpPr txBox="1"/>
          <p:nvPr/>
        </p:nvSpPr>
        <p:spPr>
          <a:xfrm>
            <a:off x="7002130" y="1144922"/>
            <a:ext cx="47297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WebMO</a:t>
            </a:r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is a web-based interface to computational chemistry packages.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DFD695-01C0-1E66-1069-B6812CCD8F67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D72DAC-2C1F-5366-5905-192CCEBF4A22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AU" sz="2800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WebMO</a:t>
            </a:r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2BDF8C12-2428-D7D7-D258-B7DD537EDBAF}"/>
              </a:ext>
            </a:extLst>
          </p:cNvPr>
          <p:cNvSpPr/>
          <p:nvPr/>
        </p:nvSpPr>
        <p:spPr>
          <a:xfrm rot="5400000">
            <a:off x="9148072" y="805099"/>
            <a:ext cx="437881" cy="2685245"/>
          </a:xfrm>
          <a:prstGeom prst="righ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1F6B67-11AA-395B-E0F2-AE0D1808FCAC}"/>
              </a:ext>
            </a:extLst>
          </p:cNvPr>
          <p:cNvSpPr txBox="1"/>
          <p:nvPr/>
        </p:nvSpPr>
        <p:spPr>
          <a:xfrm>
            <a:off x="7317282" y="2602154"/>
            <a:ext cx="40994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Computer programs storing all the mathematical formalisms behind quantum chemistry calculations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D4454-2774-2CCD-EE3C-AD59556C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408" y="4063473"/>
            <a:ext cx="4319207" cy="188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5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EA3B673-1F73-D4A7-3C51-F66247F55FFA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BA9AC4F-927D-7CB4-03DE-75949252E23F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 turn!</a:t>
            </a:r>
            <a:endParaRPr lang="en-AU" sz="2800" i="0" dirty="0">
              <a:solidFill>
                <a:srgbClr val="C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4E9FDB-C6E7-E6DB-1B7E-A5F7F704168B}"/>
              </a:ext>
            </a:extLst>
          </p:cNvPr>
          <p:cNvSpPr txBox="1"/>
          <p:nvPr/>
        </p:nvSpPr>
        <p:spPr>
          <a:xfrm>
            <a:off x="371960" y="1084079"/>
            <a:ext cx="111538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Following the instructions from this section, run vibrational frequency calculations for the molecules below. </a:t>
            </a:r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the output files. We will use them in the next activity.</a:t>
            </a:r>
            <a:endParaRPr lang="en-AU" sz="20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FFDC8-2B2D-0041-1452-9A3FD78EB7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6" b="2427"/>
          <a:stretch/>
        </p:blipFill>
        <p:spPr>
          <a:xfrm>
            <a:off x="1740977" y="2151790"/>
            <a:ext cx="4355023" cy="3760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5FE686-4904-3C6C-5BDE-044AA7EA6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43" y="2709682"/>
            <a:ext cx="2451100" cy="184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1DF5A3-ADCC-1687-65D9-C5CCCC72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360536">
            <a:off x="8898428" y="2835091"/>
            <a:ext cx="1920773" cy="1641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7D3CDB-61C8-CC9E-1051-4347C0297723}"/>
              </a:ext>
            </a:extLst>
          </p:cNvPr>
          <p:cNvSpPr txBox="1"/>
          <p:nvPr/>
        </p:nvSpPr>
        <p:spPr>
          <a:xfrm>
            <a:off x="6465876" y="4551182"/>
            <a:ext cx="2300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Methanol (CH</a:t>
            </a:r>
            <a:r>
              <a:rPr lang="en-AU" sz="2000" i="0" baseline="-2500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OH)</a:t>
            </a:r>
            <a:endParaRPr lang="en-AU" sz="20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10A348-8CAF-097F-A211-E1083C483A1F}"/>
              </a:ext>
            </a:extLst>
          </p:cNvPr>
          <p:cNvSpPr txBox="1"/>
          <p:nvPr/>
        </p:nvSpPr>
        <p:spPr>
          <a:xfrm>
            <a:off x="8766511" y="4551182"/>
            <a:ext cx="23006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Formic Acid (CHCOOH)</a:t>
            </a:r>
            <a:endParaRPr lang="en-AU" sz="20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350BFE-FE7B-E9C4-A3D9-3C1FE90DD465}"/>
              </a:ext>
            </a:extLst>
          </p:cNvPr>
          <p:cNvSpPr txBox="1"/>
          <p:nvPr/>
        </p:nvSpPr>
        <p:spPr>
          <a:xfrm>
            <a:off x="2928677" y="4712093"/>
            <a:ext cx="25422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these calculation settings</a:t>
            </a:r>
            <a:endParaRPr lang="en-AU" sz="2000" b="1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05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FDBA49-CF50-C53F-415C-135FA14D1DE8}"/>
              </a:ext>
            </a:extLst>
          </p:cNvPr>
          <p:cNvSpPr/>
          <p:nvPr/>
        </p:nvSpPr>
        <p:spPr>
          <a:xfrm>
            <a:off x="7784681" y="1428502"/>
            <a:ext cx="2798159" cy="4691270"/>
          </a:xfrm>
          <a:prstGeom prst="rect">
            <a:avLst/>
          </a:prstGeom>
          <a:gradFill>
            <a:gsLst>
              <a:gs pos="0">
                <a:schemeClr val="bg2">
                  <a:lumMod val="50000"/>
                  <a:lumOff val="50000"/>
                </a:schemeClr>
              </a:gs>
              <a:gs pos="69000">
                <a:srgbClr val="1921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7E7A1E-DCC0-D387-5378-915EE68C22AB}"/>
              </a:ext>
            </a:extLst>
          </p:cNvPr>
          <p:cNvSpPr/>
          <p:nvPr/>
        </p:nvSpPr>
        <p:spPr>
          <a:xfrm>
            <a:off x="1267455" y="1428502"/>
            <a:ext cx="2798159" cy="4691270"/>
          </a:xfrm>
          <a:prstGeom prst="rect">
            <a:avLst/>
          </a:prstGeom>
          <a:gradFill>
            <a:gsLst>
              <a:gs pos="0">
                <a:schemeClr val="bg2">
                  <a:lumMod val="50000"/>
                  <a:lumOff val="50000"/>
                </a:schemeClr>
              </a:gs>
              <a:gs pos="69000">
                <a:srgbClr val="1921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0C33F9-A51F-E123-4334-E4E40120C266}"/>
              </a:ext>
            </a:extLst>
          </p:cNvPr>
          <p:cNvSpPr/>
          <p:nvPr/>
        </p:nvSpPr>
        <p:spPr>
          <a:xfrm>
            <a:off x="4526068" y="1428502"/>
            <a:ext cx="2798159" cy="4691270"/>
          </a:xfrm>
          <a:prstGeom prst="rect">
            <a:avLst/>
          </a:prstGeom>
          <a:gradFill>
            <a:gsLst>
              <a:gs pos="0">
                <a:schemeClr val="bg2">
                  <a:lumMod val="50000"/>
                  <a:lumOff val="50000"/>
                </a:schemeClr>
              </a:gs>
              <a:gs pos="69000">
                <a:srgbClr val="19212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8F9912-2E34-ADDA-198F-521FF2635A3A}"/>
              </a:ext>
            </a:extLst>
          </p:cNvPr>
          <p:cNvSpPr txBox="1"/>
          <p:nvPr/>
        </p:nvSpPr>
        <p:spPr>
          <a:xfrm>
            <a:off x="2023022" y="3932633"/>
            <a:ext cx="159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4EFD0E-7ED1-488B-85CC-313421726E1A}"/>
              </a:ext>
            </a:extLst>
          </p:cNvPr>
          <p:cNvSpPr txBox="1"/>
          <p:nvPr/>
        </p:nvSpPr>
        <p:spPr>
          <a:xfrm>
            <a:off x="5415323" y="3932633"/>
            <a:ext cx="1302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C1CD8F-56CB-2F0D-008F-D8DB28B07E3E}"/>
              </a:ext>
            </a:extLst>
          </p:cNvPr>
          <p:cNvSpPr txBox="1"/>
          <p:nvPr/>
        </p:nvSpPr>
        <p:spPr>
          <a:xfrm>
            <a:off x="8518446" y="3932633"/>
            <a:ext cx="150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Basis 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FED9A-257A-4FE0-C041-A9C62ADC5834}"/>
              </a:ext>
            </a:extLst>
          </p:cNvPr>
          <p:cNvSpPr txBox="1"/>
          <p:nvPr/>
        </p:nvSpPr>
        <p:spPr>
          <a:xfrm>
            <a:off x="1308302" y="4455207"/>
            <a:ext cx="262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p</a:t>
            </a:r>
            <a:r>
              <a:rPr lang="en-AU" sz="18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osition of all atoms in a molecule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5D23C4-DED3-33A6-B56B-1211C35B7D24}"/>
              </a:ext>
            </a:extLst>
          </p:cNvPr>
          <p:cNvSpPr txBox="1"/>
          <p:nvPr/>
        </p:nvSpPr>
        <p:spPr>
          <a:xfrm>
            <a:off x="4613794" y="4455206"/>
            <a:ext cx="262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Approximations used to solve the equations</a:t>
            </a:r>
            <a:endParaRPr lang="en-AU" sz="18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B33374-EE2C-EA20-06AC-EB2851914CF2}"/>
              </a:ext>
            </a:extLst>
          </p:cNvPr>
          <p:cNvSpPr txBox="1"/>
          <p:nvPr/>
        </p:nvSpPr>
        <p:spPr>
          <a:xfrm>
            <a:off x="7665047" y="4455206"/>
            <a:ext cx="296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Representation of electrons</a:t>
            </a:r>
            <a:endParaRPr lang="en-AU" sz="18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78F9E3-C975-EEA2-6FAD-C8954FC9FD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69" b="90000" l="10000" r="90000">
                        <a14:foregroundMark x1="58571" y1="7869" x2="58571" y2="7869"/>
                        <a14:foregroundMark x1="88810" y1="35902" x2="88810" y2="35902"/>
                        <a14:foregroundMark x1="88571" y1="31967" x2="88571" y2="31967"/>
                        <a14:foregroundMark x1="28214" y1="30000" x2="28214" y2="30000"/>
                        <a14:foregroundMark x1="28690" y1="37705" x2="28690" y2="37705"/>
                        <a14:foregroundMark x1="19048" y1="82295" x2="19048" y2="82295"/>
                        <a14:foregroundMark x1="22500" y1="77049" x2="22500" y2="77049"/>
                        <a14:foregroundMark x1="18571" y1="85246" x2="18571" y2="85246"/>
                        <a14:foregroundMark x1="86429" y1="35902" x2="86429" y2="35902"/>
                        <a14:foregroundMark x1="85000" y1="34918" x2="85000" y2="34918"/>
                        <a14:foregroundMark x1="86667" y1="37705" x2="86667" y2="37705"/>
                        <a14:foregroundMark x1="26071" y1="33279" x2="26071" y2="33279"/>
                        <a14:foregroundMark x1="28929" y1="33607" x2="28929" y2="33607"/>
                        <a14:foregroundMark x1="28452" y1="29672" x2="28452" y2="29672"/>
                        <a14:foregroundMark x1="14524" y1="88033" x2="14524" y2="88033"/>
                        <a14:foregroundMark x1="16905" y1="89344" x2="16905" y2="89344"/>
                        <a14:foregroundMark x1="24167" y1="33934" x2="24167" y2="339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4012" y="1701856"/>
            <a:ext cx="2743869" cy="199257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12EEFC97-7C81-9EC5-A332-3C8A0472A95D}"/>
              </a:ext>
            </a:extLst>
          </p:cNvPr>
          <p:cNvSpPr/>
          <p:nvPr/>
        </p:nvSpPr>
        <p:spPr>
          <a:xfrm>
            <a:off x="8248053" y="1817830"/>
            <a:ext cx="1886579" cy="182067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E49BC4-11CD-A98A-B2BA-E0EA0B69AF33}"/>
              </a:ext>
            </a:extLst>
          </p:cNvPr>
          <p:cNvSpPr/>
          <p:nvPr/>
        </p:nvSpPr>
        <p:spPr>
          <a:xfrm>
            <a:off x="8449004" y="1997275"/>
            <a:ext cx="1479866" cy="143602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F05A6ED-4438-2922-3A15-1425AF18B94B}"/>
              </a:ext>
            </a:extLst>
          </p:cNvPr>
          <p:cNvSpPr/>
          <p:nvPr/>
        </p:nvSpPr>
        <p:spPr>
          <a:xfrm>
            <a:off x="8661039" y="2235757"/>
            <a:ext cx="1042545" cy="984916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3D75E5B-121F-2162-41DB-0C966061FE89}"/>
              </a:ext>
            </a:extLst>
          </p:cNvPr>
          <p:cNvSpPr/>
          <p:nvPr/>
        </p:nvSpPr>
        <p:spPr>
          <a:xfrm>
            <a:off x="8863641" y="2483613"/>
            <a:ext cx="318052" cy="31142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08A16C-7DEE-E372-9E8A-F574E45F8824}"/>
              </a:ext>
            </a:extLst>
          </p:cNvPr>
          <p:cNvSpPr/>
          <p:nvPr/>
        </p:nvSpPr>
        <p:spPr>
          <a:xfrm>
            <a:off x="9103624" y="2688825"/>
            <a:ext cx="318052" cy="311426"/>
          </a:xfrm>
          <a:prstGeom prst="ellipse">
            <a:avLst/>
          </a:prstGeom>
          <a:solidFill>
            <a:srgbClr val="60CC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3F48E09-F1AB-8951-95C4-4E3A30CB0E58}"/>
              </a:ext>
            </a:extLst>
          </p:cNvPr>
          <p:cNvSpPr/>
          <p:nvPr/>
        </p:nvSpPr>
        <p:spPr>
          <a:xfrm>
            <a:off x="9145549" y="2449974"/>
            <a:ext cx="318052" cy="311426"/>
          </a:xfrm>
          <a:prstGeom prst="ellipse">
            <a:avLst/>
          </a:prstGeom>
          <a:solidFill>
            <a:srgbClr val="60CC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6FFEDB2-6036-FA24-AEA4-5AE25606311B}"/>
              </a:ext>
            </a:extLst>
          </p:cNvPr>
          <p:cNvSpPr/>
          <p:nvPr/>
        </p:nvSpPr>
        <p:spPr>
          <a:xfrm>
            <a:off x="9022667" y="2432086"/>
            <a:ext cx="318052" cy="31142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09FFA6F-27B7-14CF-7CE2-1A11F00FD457}"/>
              </a:ext>
            </a:extLst>
          </p:cNvPr>
          <p:cNvSpPr/>
          <p:nvPr/>
        </p:nvSpPr>
        <p:spPr>
          <a:xfrm>
            <a:off x="9170641" y="2601477"/>
            <a:ext cx="318052" cy="311426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EA465A3-CC3F-F58C-FB47-9A5B039F8CF5}"/>
              </a:ext>
            </a:extLst>
          </p:cNvPr>
          <p:cNvSpPr/>
          <p:nvPr/>
        </p:nvSpPr>
        <p:spPr>
          <a:xfrm>
            <a:off x="8904120" y="2670568"/>
            <a:ext cx="318052" cy="311426"/>
          </a:xfrm>
          <a:prstGeom prst="ellipse">
            <a:avLst/>
          </a:prstGeom>
          <a:solidFill>
            <a:srgbClr val="60CCF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82406C-0148-6C2C-B8AB-6B88E605C0B7}"/>
              </a:ext>
            </a:extLst>
          </p:cNvPr>
          <p:cNvSpPr/>
          <p:nvPr/>
        </p:nvSpPr>
        <p:spPr>
          <a:xfrm>
            <a:off x="9229782" y="1909696"/>
            <a:ext cx="149585" cy="1656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F8FE50-CFF1-4ED3-F2D4-BFFC10C44C0D}"/>
              </a:ext>
            </a:extLst>
          </p:cNvPr>
          <p:cNvSpPr/>
          <p:nvPr/>
        </p:nvSpPr>
        <p:spPr>
          <a:xfrm>
            <a:off x="8678834" y="2894245"/>
            <a:ext cx="149585" cy="1656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0F9B3BC-4520-5686-8ED5-70405BE10CDF}"/>
              </a:ext>
            </a:extLst>
          </p:cNvPr>
          <p:cNvSpPr/>
          <p:nvPr/>
        </p:nvSpPr>
        <p:spPr>
          <a:xfrm>
            <a:off x="9628791" y="3414706"/>
            <a:ext cx="149585" cy="1656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04E37-8699-2AD7-99E9-D55B5A8E6AFD}"/>
                  </a:ext>
                </a:extLst>
              </p:cNvPr>
              <p:cNvSpPr txBox="1"/>
              <p:nvPr/>
            </p:nvSpPr>
            <p:spPr>
              <a:xfrm>
                <a:off x="4703385" y="2456674"/>
                <a:ext cx="9308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Ψ</m:t>
                          </m:r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7904E37-8699-2AD7-99E9-D55B5A8E6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385" y="2456674"/>
                <a:ext cx="930896" cy="276999"/>
              </a:xfrm>
              <a:prstGeom prst="rect">
                <a:avLst/>
              </a:prstGeom>
              <a:blipFill>
                <a:blip r:embed="rId4"/>
                <a:stretch>
                  <a:fillRect l="-5405" t="-4348" r="-1351" b="-347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EBA087-E237-6968-7760-F678489BD782}"/>
                  </a:ext>
                </a:extLst>
              </p:cNvPr>
              <p:cNvSpPr txBox="1"/>
              <p:nvPr/>
            </p:nvSpPr>
            <p:spPr>
              <a:xfrm>
                <a:off x="4654194" y="2874743"/>
                <a:ext cx="1074653" cy="284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m:rPr>
                          <m:sty m:val="p"/>
                        </m:rPr>
                        <a:rPr lang="el-G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sty m:val="p"/>
                        </m:rPr>
                        <a:rPr lang="el-G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Ψ</m:t>
                      </m:r>
                    </m:oMath>
                  </m:oMathPara>
                </a14:m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EEBA087-E237-6968-7760-F678489BD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194" y="2874743"/>
                <a:ext cx="1074653" cy="284437"/>
              </a:xfrm>
              <a:prstGeom prst="rect">
                <a:avLst/>
              </a:prstGeom>
              <a:blipFill>
                <a:blip r:embed="rId5"/>
                <a:stretch>
                  <a:fillRect l="-2326" t="-21739" r="-2326" b="-86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73C77E-5378-642A-941F-DA0725671BD0}"/>
                  </a:ext>
                </a:extLst>
              </p:cNvPr>
              <p:cNvSpPr txBox="1"/>
              <p:nvPr/>
            </p:nvSpPr>
            <p:spPr>
              <a:xfrm>
                <a:off x="4654194" y="1743213"/>
                <a:ext cx="237635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E73C77E-5378-642A-941F-DA0725671B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194" y="1743213"/>
                <a:ext cx="2376356" cy="555858"/>
              </a:xfrm>
              <a:prstGeom prst="rect">
                <a:avLst/>
              </a:prstGeom>
              <a:blipFill>
                <a:blip r:embed="rId6"/>
                <a:stretch>
                  <a:fillRect l="-1596" r="-3191" b="-1590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41C060-FC70-18C2-1CE9-2B1ABDA5B7E4}"/>
                  </a:ext>
                </a:extLst>
              </p:cNvPr>
              <p:cNvSpPr txBox="1"/>
              <p:nvPr/>
            </p:nvSpPr>
            <p:spPr>
              <a:xfrm>
                <a:off x="5603922" y="2411443"/>
                <a:ext cx="1609608" cy="8029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l-G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A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A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A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A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</m:oMath>
                  </m:oMathPara>
                </a14:m>
                <a:endParaRPr lang="en-AU" dirty="0">
                  <a:solidFill>
                    <a:schemeClr val="tx1"/>
                  </a:solidFill>
                </a:endParaRPr>
              </a:p>
              <a:p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041C060-FC70-18C2-1CE9-2B1ABDA5B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922" y="2411443"/>
                <a:ext cx="1609608" cy="802977"/>
              </a:xfrm>
              <a:prstGeom prst="rect">
                <a:avLst/>
              </a:prstGeom>
              <a:blipFill>
                <a:blip r:embed="rId7"/>
                <a:stretch>
                  <a:fillRect t="-3175" r="-78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DE8675-7A90-6232-0649-4095E662C93A}"/>
                  </a:ext>
                </a:extLst>
              </p:cNvPr>
              <p:cNvSpPr txBox="1"/>
              <p:nvPr/>
            </p:nvSpPr>
            <p:spPr>
              <a:xfrm>
                <a:off x="5177668" y="3008006"/>
                <a:ext cx="1568122" cy="554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AU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𝑚𝑒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AU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DE8675-7A90-6232-0649-4095E662C9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668" y="3008006"/>
                <a:ext cx="1568122" cy="554639"/>
              </a:xfrm>
              <a:prstGeom prst="rect">
                <a:avLst/>
              </a:prstGeom>
              <a:blipFill>
                <a:blip r:embed="rId8"/>
                <a:stretch>
                  <a:fillRect l="-2400" b="-1333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9C5C3F2-D8AC-3AF7-23B8-CDA42587B012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D29CFFD-8E49-3096-9766-ECA6663AE634}"/>
              </a:ext>
            </a:extLst>
          </p:cNvPr>
          <p:cNvSpPr txBox="1"/>
          <p:nvPr/>
        </p:nvSpPr>
        <p:spPr>
          <a:xfrm>
            <a:off x="133079" y="122482"/>
            <a:ext cx="8169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basics of a quantum chemistry calculation</a:t>
            </a:r>
          </a:p>
        </p:txBody>
      </p:sp>
    </p:spTree>
    <p:extLst>
      <p:ext uri="{BB962C8B-B14F-4D97-AF65-F5344CB8AC3E}">
        <p14:creationId xmlns:p14="http://schemas.microsoft.com/office/powerpoint/2010/main" val="319817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  <p:bldP spid="10" grpId="0"/>
      <p:bldP spid="11" grpId="0"/>
      <p:bldP spid="12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12FF77-10D7-0CBF-6A8E-2046E8C99E23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67AE68D-C745-B4A0-CC09-01B93ACB3D05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Getting started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1032EE-D690-C8AE-F743-3DFDBD623E3C}"/>
              </a:ext>
            </a:extLst>
          </p:cNvPr>
          <p:cNvGrpSpPr/>
          <p:nvPr/>
        </p:nvGrpSpPr>
        <p:grpSpPr>
          <a:xfrm>
            <a:off x="664336" y="1516033"/>
            <a:ext cx="7772400" cy="4302456"/>
            <a:chOff x="664336" y="1516033"/>
            <a:chExt cx="7772400" cy="43024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EAC404-AE9D-7934-F429-B7298EFD4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336" y="1528912"/>
              <a:ext cx="7772400" cy="4289577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A82B25-B125-7F7A-929B-7576B04F3DDC}"/>
                </a:ext>
              </a:extLst>
            </p:cNvPr>
            <p:cNvSpPr/>
            <p:nvPr/>
          </p:nvSpPr>
          <p:spPr>
            <a:xfrm>
              <a:off x="7714446" y="1516033"/>
              <a:ext cx="579549" cy="364285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E1DC58-AAB2-BB97-69EA-68224D065BCC}"/>
              </a:ext>
            </a:extLst>
          </p:cNvPr>
          <p:cNvGrpSpPr/>
          <p:nvPr/>
        </p:nvGrpSpPr>
        <p:grpSpPr>
          <a:xfrm>
            <a:off x="2235558" y="2341919"/>
            <a:ext cx="7772400" cy="3178720"/>
            <a:chOff x="2235558" y="2341919"/>
            <a:chExt cx="7772400" cy="31787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B695A1-BA4D-910D-E325-9D8D00B4A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35558" y="2341919"/>
              <a:ext cx="7772400" cy="317872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D3624D-EAA6-D837-8BD3-D12CE40ECEA6}"/>
                </a:ext>
              </a:extLst>
            </p:cNvPr>
            <p:cNvSpPr/>
            <p:nvPr/>
          </p:nvSpPr>
          <p:spPr>
            <a:xfrm>
              <a:off x="3448856" y="4481851"/>
              <a:ext cx="1148902" cy="20606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670AF4-22A9-EF43-1190-E98AE782240E}"/>
              </a:ext>
            </a:extLst>
          </p:cNvPr>
          <p:cNvGrpSpPr/>
          <p:nvPr/>
        </p:nvGrpSpPr>
        <p:grpSpPr>
          <a:xfrm>
            <a:off x="7392474" y="2803147"/>
            <a:ext cx="3838978" cy="3734516"/>
            <a:chOff x="7392474" y="2803147"/>
            <a:chExt cx="3838978" cy="373451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96FBC7-FB6D-321E-4EBA-4B2228102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92474" y="2803147"/>
              <a:ext cx="3838978" cy="373451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DAF218-C923-0B30-3A04-C4DEBFFB44B3}"/>
                </a:ext>
              </a:extLst>
            </p:cNvPr>
            <p:cNvSpPr/>
            <p:nvPr/>
          </p:nvSpPr>
          <p:spPr>
            <a:xfrm>
              <a:off x="7398913" y="3843432"/>
              <a:ext cx="1461752" cy="470991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0E8575C-343C-F109-2512-4A8F83A83181}"/>
              </a:ext>
            </a:extLst>
          </p:cNvPr>
          <p:cNvSpPr txBox="1"/>
          <p:nvPr/>
        </p:nvSpPr>
        <p:spPr>
          <a:xfrm>
            <a:off x="0" y="935648"/>
            <a:ext cx="116937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 to </a:t>
            </a:r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https://www.webmo.net</a:t>
            </a:r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follow the Demo prompts until you get to the </a:t>
            </a:r>
            <a:r>
              <a:rPr lang="en-AU" sz="2000" dirty="0" err="1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WebMO</a:t>
            </a:r>
            <a:r>
              <a:rPr lang="en-AU" sz="2000" dirty="0">
                <a:solidFill>
                  <a:srgbClr val="2125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Login page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7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2E3B41-E0CD-6BFA-0472-90A230A2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49" y="1159108"/>
            <a:ext cx="7965003" cy="51322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225620-4786-118A-151D-7C7C78F0B90B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959C56-D745-D2F3-C5E5-C15891D2013D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 err="1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WebMO</a:t>
            </a:r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Job Manager page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5E2C41-4835-A1AF-E1B2-4CA0BA17BC0D}"/>
              </a:ext>
            </a:extLst>
          </p:cNvPr>
          <p:cNvSpPr/>
          <p:nvPr/>
        </p:nvSpPr>
        <p:spPr>
          <a:xfrm>
            <a:off x="1365161" y="2498500"/>
            <a:ext cx="6658377" cy="3792831"/>
          </a:xfrm>
          <a:prstGeom prst="rect">
            <a:avLst/>
          </a:prstGeom>
          <a:solidFill>
            <a:srgbClr val="C00000">
              <a:alpha val="11461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91AD7-B469-37B2-528C-60D1D957C914}"/>
              </a:ext>
            </a:extLst>
          </p:cNvPr>
          <p:cNvSpPr txBox="1"/>
          <p:nvPr/>
        </p:nvSpPr>
        <p:spPr>
          <a:xfrm>
            <a:off x="8513874" y="3850917"/>
            <a:ext cx="3399577" cy="1323439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Panel showing all jobs running. Note the Name, Description and Status columns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29747-B2FB-0126-45E5-C670B628E913}"/>
              </a:ext>
            </a:extLst>
          </p:cNvPr>
          <p:cNvSpPr txBox="1"/>
          <p:nvPr/>
        </p:nvSpPr>
        <p:spPr>
          <a:xfrm>
            <a:off x="8526753" y="1620219"/>
            <a:ext cx="2312965" cy="400110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Create a new job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EF1EE8-CE0E-A9A6-C9CC-3269CEE49D19}"/>
              </a:ext>
            </a:extLst>
          </p:cNvPr>
          <p:cNvSpPr/>
          <p:nvPr/>
        </p:nvSpPr>
        <p:spPr>
          <a:xfrm>
            <a:off x="1352282" y="1672562"/>
            <a:ext cx="940157" cy="325411"/>
          </a:xfrm>
          <a:prstGeom prst="rect">
            <a:avLst/>
          </a:prstGeom>
          <a:solidFill>
            <a:srgbClr val="C00000">
              <a:alpha val="11461"/>
            </a:srgb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2433D0-BEB2-C862-0685-E14F266BD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753" y="2063039"/>
            <a:ext cx="1866900" cy="9906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8AF9ACF-AE2B-A93C-59E3-88E94086E0DE}"/>
              </a:ext>
            </a:extLst>
          </p:cNvPr>
          <p:cNvCxnSpPr>
            <a:stCxn id="10" idx="3"/>
          </p:cNvCxnSpPr>
          <p:nvPr/>
        </p:nvCxnSpPr>
        <p:spPr>
          <a:xfrm flipV="1">
            <a:off x="2292439" y="1820274"/>
            <a:ext cx="6117465" cy="149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9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2EA69C-B5F9-4770-F347-F348E381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96" y="1199728"/>
            <a:ext cx="8986466" cy="49510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2E4B66F-473B-0141-5F20-4BB3E5D1E49F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5DBA47-E66F-E57D-3F1E-36D362E1008B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Drawing a molecule (H</a:t>
            </a:r>
            <a:r>
              <a:rPr lang="en-AU" sz="2800" i="0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31268E-A3C3-6814-030B-252A1F02139D}"/>
              </a:ext>
            </a:extLst>
          </p:cNvPr>
          <p:cNvSpPr/>
          <p:nvPr/>
        </p:nvSpPr>
        <p:spPr>
          <a:xfrm>
            <a:off x="853296" y="1884138"/>
            <a:ext cx="166977" cy="159027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A76A69-FE1C-0E73-0DDA-73B3AA661C96}"/>
              </a:ext>
            </a:extLst>
          </p:cNvPr>
          <p:cNvSpPr/>
          <p:nvPr/>
        </p:nvSpPr>
        <p:spPr>
          <a:xfrm>
            <a:off x="2223101" y="2062824"/>
            <a:ext cx="5980386" cy="3688856"/>
          </a:xfrm>
          <a:prstGeom prst="rect">
            <a:avLst/>
          </a:prstGeom>
          <a:solidFill>
            <a:srgbClr val="C00000">
              <a:alpha val="10000"/>
            </a:srgbClr>
          </a:solidFill>
          <a:ln w="38100">
            <a:solidFill>
              <a:srgbClr val="C00000">
                <a:alpha val="9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695352-CC0E-8A50-E223-9FE8AF978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156" y="2196473"/>
            <a:ext cx="5483772" cy="33155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E4109-FC65-4C06-73B0-64AB4834FEA4}"/>
              </a:ext>
            </a:extLst>
          </p:cNvPr>
          <p:cNvCxnSpPr>
            <a:stCxn id="7" idx="3"/>
          </p:cNvCxnSpPr>
          <p:nvPr/>
        </p:nvCxnSpPr>
        <p:spPr>
          <a:xfrm>
            <a:off x="1020273" y="1963652"/>
            <a:ext cx="1163072" cy="189059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E32511-BE7A-1569-8BC3-D0CA993A4CCE}"/>
              </a:ext>
            </a:extLst>
          </p:cNvPr>
          <p:cNvSpPr txBox="1"/>
          <p:nvPr/>
        </p:nvSpPr>
        <p:spPr>
          <a:xfrm>
            <a:off x="9445384" y="2043165"/>
            <a:ext cx="2497625" cy="1323439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Click in the periodic table icon to choose the elements for your molecule.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617E7-B82E-12F4-C292-7AE3EEE8358B}"/>
              </a:ext>
            </a:extLst>
          </p:cNvPr>
          <p:cNvSpPr txBox="1"/>
          <p:nvPr/>
        </p:nvSpPr>
        <p:spPr>
          <a:xfrm>
            <a:off x="9454998" y="3641574"/>
            <a:ext cx="2497625" cy="1938992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a H</a:t>
            </a:r>
            <a:r>
              <a:rPr lang="en-AU" sz="2000" i="0" baseline="-2500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molecule by clicking on the O atom and then adding the Hs (drag them from the O atom outwards)</a:t>
            </a:r>
          </a:p>
        </p:txBody>
      </p:sp>
    </p:spTree>
    <p:extLst>
      <p:ext uri="{BB962C8B-B14F-4D97-AF65-F5344CB8AC3E}">
        <p14:creationId xmlns:p14="http://schemas.microsoft.com/office/powerpoint/2010/main" val="221821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H2O_Drawing">
            <a:hlinkClick r:id="" action="ppaction://media"/>
            <a:extLst>
              <a:ext uri="{FF2B5EF4-FFF2-40B4-BE49-F238E27FC236}">
                <a16:creationId xmlns:a16="http://schemas.microsoft.com/office/drawing/2014/main" id="{00544E0E-6AA9-E055-0797-4F3B55476C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6367" y="1199729"/>
            <a:ext cx="9025421" cy="495105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89234-2A2E-EFAC-CA2B-92204D608B21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6E9C91-7F9F-7785-6C0A-1DDFCF6A346F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Drawing a molecule (H</a:t>
            </a:r>
            <a:r>
              <a:rPr lang="en-AU" sz="2800" i="0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A8A2D-4601-D1CF-E998-E950EBD44E53}"/>
              </a:ext>
            </a:extLst>
          </p:cNvPr>
          <p:cNvSpPr txBox="1"/>
          <p:nvPr/>
        </p:nvSpPr>
        <p:spPr>
          <a:xfrm>
            <a:off x="9445384" y="2043165"/>
            <a:ext cx="2497625" cy="1323439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Click in the periodic table icon to choose the elements for your molecule.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C90EBC-49CB-B8EC-45BE-7AC5B3EBAD98}"/>
              </a:ext>
            </a:extLst>
          </p:cNvPr>
          <p:cNvSpPr txBox="1"/>
          <p:nvPr/>
        </p:nvSpPr>
        <p:spPr>
          <a:xfrm>
            <a:off x="9454998" y="3641574"/>
            <a:ext cx="2497625" cy="1938992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 a H</a:t>
            </a:r>
            <a:r>
              <a:rPr lang="en-AU" sz="2000" i="0" baseline="-2500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molecule by clicking on the O atom and then adding the Hs (drag them from the O atom outwards)</a:t>
            </a:r>
          </a:p>
        </p:txBody>
      </p:sp>
    </p:spTree>
    <p:extLst>
      <p:ext uri="{BB962C8B-B14F-4D97-AF65-F5344CB8AC3E}">
        <p14:creationId xmlns:p14="http://schemas.microsoft.com/office/powerpoint/2010/main" val="23335481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793804B-F1E6-4B24-9541-F292B5AFB0C8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2F54B66-9429-1EFB-3731-6DA66004A79E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Drawing a molecule (H</a:t>
            </a:r>
            <a:r>
              <a:rPr lang="en-AU" sz="2800" i="0" baseline="-250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7DA0F-819B-AE6D-AB4F-6628EC3CF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93" y="1208183"/>
            <a:ext cx="7772400" cy="49028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40842-80C9-CCAA-E56A-8C660CD80D52}"/>
              </a:ext>
            </a:extLst>
          </p:cNvPr>
          <p:cNvSpPr txBox="1"/>
          <p:nvPr/>
        </p:nvSpPr>
        <p:spPr>
          <a:xfrm>
            <a:off x="8680083" y="2866658"/>
            <a:ext cx="2944938" cy="1015663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can also add Hs by clicking </a:t>
            </a:r>
            <a:r>
              <a:rPr lang="en-AU" sz="2000" b="1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Cleanup</a:t>
            </a:r>
            <a:r>
              <a:rPr lang="en-AU" sz="20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-&gt; Add Hydrogens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Hydrogens">
            <a:hlinkClick r:id="" action="ppaction://media"/>
            <a:extLst>
              <a:ext uri="{FF2B5EF4-FFF2-40B4-BE49-F238E27FC236}">
                <a16:creationId xmlns:a16="http://schemas.microsoft.com/office/drawing/2014/main" id="{2CEE67E0-9C6B-B779-FB8C-03F369A98B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993" y="1208183"/>
            <a:ext cx="7772400" cy="5007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5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C8AA31-9D89-91A3-2F8A-996778379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20" y="1201217"/>
            <a:ext cx="9004568" cy="496689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89234-2A2E-EFAC-CA2B-92204D608B21}"/>
              </a:ext>
            </a:extLst>
          </p:cNvPr>
          <p:cNvCxnSpPr>
            <a:cxnSpLocks/>
          </p:cNvCxnSpPr>
          <p:nvPr/>
        </p:nvCxnSpPr>
        <p:spPr>
          <a:xfrm>
            <a:off x="184596" y="746975"/>
            <a:ext cx="11758413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46E9C91-7F9F-7785-6C0A-1DDFCF6A346F}"/>
              </a:ext>
            </a:extLst>
          </p:cNvPr>
          <p:cNvSpPr txBox="1"/>
          <p:nvPr/>
        </p:nvSpPr>
        <p:spPr>
          <a:xfrm>
            <a:off x="133080" y="122482"/>
            <a:ext cx="47297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i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Geometry optimisation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4A8A2D-4601-D1CF-E998-E950EBD44E53}"/>
              </a:ext>
            </a:extLst>
          </p:cNvPr>
          <p:cNvSpPr txBox="1"/>
          <p:nvPr/>
        </p:nvSpPr>
        <p:spPr>
          <a:xfrm>
            <a:off x="9334173" y="3022943"/>
            <a:ext cx="2746616" cy="1323439"/>
          </a:xfrm>
          <a:prstGeom prst="rect">
            <a:avLst/>
          </a:prstGeom>
          <a:solidFill>
            <a:srgbClr val="19212E">
              <a:alpha val="10000"/>
            </a:srgbClr>
          </a:solidFill>
          <a:ln w="381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AU" sz="2000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Provide a crude geometry optimisation by clicking </a:t>
            </a:r>
            <a:r>
              <a:rPr lang="en-AU" sz="2000" b="1" i="0" dirty="0" err="1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Cleanup</a:t>
            </a:r>
            <a:r>
              <a:rPr lang="en-AU" sz="2000" b="1" i="0" dirty="0">
                <a:solidFill>
                  <a:srgbClr val="21252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-&gt; Mechanics Optimize</a:t>
            </a:r>
            <a:endParaRPr lang="en-AU" sz="2000" i="0" dirty="0">
              <a:solidFill>
                <a:srgbClr val="21252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H2O_FirstOpt">
            <a:hlinkClick r:id="" action="ppaction://media"/>
            <a:extLst>
              <a:ext uri="{FF2B5EF4-FFF2-40B4-BE49-F238E27FC236}">
                <a16:creationId xmlns:a16="http://schemas.microsoft.com/office/drawing/2014/main" id="{83A481C9-4FCF-8D2C-407D-C163AE132F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7220" y="1201217"/>
            <a:ext cx="9004568" cy="493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629</Words>
  <Application>Microsoft Macintosh PowerPoint</Application>
  <PresentationFormat>Widescreen</PresentationFormat>
  <Paragraphs>74</Paragraphs>
  <Slides>20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Juan Camilo Zapata Trujillo</dc:creator>
  <cp:lastModifiedBy>Juan Camilo Zapata Trujillo</cp:lastModifiedBy>
  <cp:revision>18</cp:revision>
  <dcterms:created xsi:type="dcterms:W3CDTF">2023-10-20T03:09:30Z</dcterms:created>
  <dcterms:modified xsi:type="dcterms:W3CDTF">2023-10-20T05:39:39Z</dcterms:modified>
</cp:coreProperties>
</file>